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CE6"/>
    <a:srgbClr val="BC0000"/>
    <a:srgbClr val="2512AE"/>
    <a:srgbClr val="A2C2E6"/>
    <a:srgbClr val="91A6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915" autoAdjust="0"/>
    <p:restoredTop sz="96944" autoAdjust="0"/>
  </p:normalViewPr>
  <p:slideViewPr>
    <p:cSldViewPr snapToGrid="0" snapToObjects="1">
      <p:cViewPr varScale="1">
        <p:scale>
          <a:sx n="21" d="100"/>
          <a:sy n="21" d="100"/>
        </p:scale>
        <p:origin x="-1832" y="-120"/>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
          <c:y val="0.0383078199230827"/>
          <c:w val="0.868048594806127"/>
          <c:h val="0.773262149870331"/>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0.0</c:v>
                </c:pt>
                <c:pt idx="1">
                  <c:v>0.0062</c:v>
                </c:pt>
                <c:pt idx="2">
                  <c:v>0.0879</c:v>
                </c:pt>
                <c:pt idx="3">
                  <c:v>0.7013</c:v>
                </c:pt>
                <c:pt idx="4">
                  <c:v>0.1141</c:v>
                </c:pt>
                <c:pt idx="5">
                  <c:v>0.1897</c:v>
                </c:pt>
                <c:pt idx="8">
                  <c:v>1.0</c:v>
                </c:pt>
                <c:pt idx="10">
                  <c:v>0.9542</c:v>
                </c:pt>
                <c:pt idx="11">
                  <c:v>0.4314</c:v>
                </c:pt>
                <c:pt idx="12">
                  <c:v>0.1079</c:v>
                </c:pt>
                <c:pt idx="16">
                  <c:v>0.1018</c:v>
                </c:pt>
                <c:pt idx="20">
                  <c:v>0.249</c:v>
                </c:pt>
                <c:pt idx="22">
                  <c:v>0.0942</c:v>
                </c:pt>
                <c:pt idx="25">
                  <c:v>0.4452</c:v>
                </c:pt>
                <c:pt idx="26">
                  <c:v>0.2766</c:v>
                </c:pt>
                <c:pt idx="27">
                  <c:v>0.0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0.288</c:v>
                </c:pt>
                <c:pt idx="9">
                  <c:v>0.0</c:v>
                </c:pt>
                <c:pt idx="10">
                  <c:v>0.5674</c:v>
                </c:pt>
                <c:pt idx="11">
                  <c:v>1.0</c:v>
                </c:pt>
                <c:pt idx="12">
                  <c:v>0.1316</c:v>
                </c:pt>
                <c:pt idx="15">
                  <c:v>0.4595</c:v>
                </c:pt>
                <c:pt idx="16">
                  <c:v>0.1406</c:v>
                </c:pt>
                <c:pt idx="19">
                  <c:v>0.5674</c:v>
                </c:pt>
                <c:pt idx="20">
                  <c:v>0.7032</c:v>
                </c:pt>
                <c:pt idx="21">
                  <c:v>0.2878</c:v>
                </c:pt>
                <c:pt idx="22">
                  <c:v>0.1564</c:v>
                </c:pt>
                <c:pt idx="23">
                  <c:v>0.6213</c:v>
                </c:pt>
                <c:pt idx="25">
                  <c:v>0.6094</c:v>
                </c:pt>
                <c:pt idx="26">
                  <c:v>0.4532</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c:v>
                </c:pt>
                <c:pt idx="5">
                  <c:v>0.2582</c:v>
                </c:pt>
                <c:pt idx="9">
                  <c:v>0.0</c:v>
                </c:pt>
                <c:pt idx="10">
                  <c:v>0.6963</c:v>
                </c:pt>
                <c:pt idx="11">
                  <c:v>1.0</c:v>
                </c:pt>
                <c:pt idx="12">
                  <c:v>0.1174</c:v>
                </c:pt>
                <c:pt idx="14">
                  <c:v>0.1174</c:v>
                </c:pt>
                <c:pt idx="15">
                  <c:v>0.154</c:v>
                </c:pt>
                <c:pt idx="16">
                  <c:v>0.1262</c:v>
                </c:pt>
                <c:pt idx="19">
                  <c:v>0.6963</c:v>
                </c:pt>
                <c:pt idx="20">
                  <c:v>0.626</c:v>
                </c:pt>
                <c:pt idx="21">
                  <c:v>0.2566</c:v>
                </c:pt>
                <c:pt idx="22">
                  <c:v>0.2582</c:v>
                </c:pt>
                <c:pt idx="23">
                  <c:v>0.6648</c:v>
                </c:pt>
                <c:pt idx="25">
                  <c:v>0.7714</c:v>
                </c:pt>
                <c:pt idx="26">
                  <c:v>0.6322</c:v>
                </c:pt>
                <c:pt idx="27">
                  <c:v>0.0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0.5929</c:v>
                </c:pt>
                <c:pt idx="7">
                  <c:v>0.6432</c:v>
                </c:pt>
                <c:pt idx="9">
                  <c:v>0.0</c:v>
                </c:pt>
                <c:pt idx="10">
                  <c:v>0.4697</c:v>
                </c:pt>
                <c:pt idx="11">
                  <c:v>1.0</c:v>
                </c:pt>
                <c:pt idx="12">
                  <c:v>0.0308</c:v>
                </c:pt>
                <c:pt idx="16">
                  <c:v>0.3926</c:v>
                </c:pt>
                <c:pt idx="17">
                  <c:v>0.2362</c:v>
                </c:pt>
                <c:pt idx="20">
                  <c:v>0.8612</c:v>
                </c:pt>
                <c:pt idx="22">
                  <c:v>0.2053</c:v>
                </c:pt>
                <c:pt idx="23">
                  <c:v>0.414</c:v>
                </c:pt>
                <c:pt idx="24">
                  <c:v>0.7237</c:v>
                </c:pt>
                <c:pt idx="25">
                  <c:v>0.9692</c:v>
                </c:pt>
                <c:pt idx="26">
                  <c:v>0.3441</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0.0084</c:v>
                </c:pt>
                <c:pt idx="4">
                  <c:v>0.5751</c:v>
                </c:pt>
                <c:pt idx="5">
                  <c:v>0.2496</c:v>
                </c:pt>
                <c:pt idx="9">
                  <c:v>0.0</c:v>
                </c:pt>
                <c:pt idx="10">
                  <c:v>0.8377</c:v>
                </c:pt>
                <c:pt idx="11">
                  <c:v>0.8619</c:v>
                </c:pt>
                <c:pt idx="12">
                  <c:v>0.1135</c:v>
                </c:pt>
                <c:pt idx="16">
                  <c:v>0.1219</c:v>
                </c:pt>
                <c:pt idx="20">
                  <c:v>0.6054</c:v>
                </c:pt>
                <c:pt idx="21">
                  <c:v>0.2481</c:v>
                </c:pt>
                <c:pt idx="22">
                  <c:v>0.1361</c:v>
                </c:pt>
                <c:pt idx="23">
                  <c:v>0.5297</c:v>
                </c:pt>
                <c:pt idx="25">
                  <c:v>1.0</c:v>
                </c:pt>
                <c:pt idx="26">
                  <c:v>0.3926</c:v>
                </c:pt>
                <c:pt idx="27">
                  <c:v>0.0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0.0</c:v>
                </c:pt>
                <c:pt idx="1">
                  <c:v>0.1128</c:v>
                </c:pt>
                <c:pt idx="5">
                  <c:v>0.2434</c:v>
                </c:pt>
                <c:pt idx="6">
                  <c:v>0.0065</c:v>
                </c:pt>
                <c:pt idx="8">
                  <c:v>1.0</c:v>
                </c:pt>
                <c:pt idx="9">
                  <c:v>0.0</c:v>
                </c:pt>
                <c:pt idx="10">
                  <c:v>0.6379</c:v>
                </c:pt>
                <c:pt idx="11">
                  <c:v>0.6538</c:v>
                </c:pt>
                <c:pt idx="12">
                  <c:v>0.1282</c:v>
                </c:pt>
                <c:pt idx="13">
                  <c:v>0.1217</c:v>
                </c:pt>
                <c:pt idx="14">
                  <c:v>0.1217</c:v>
                </c:pt>
                <c:pt idx="15">
                  <c:v>0.3755</c:v>
                </c:pt>
                <c:pt idx="16">
                  <c:v>0.1282</c:v>
                </c:pt>
                <c:pt idx="17">
                  <c:v>0.2499</c:v>
                </c:pt>
                <c:pt idx="22">
                  <c:v>0.2346</c:v>
                </c:pt>
                <c:pt idx="27">
                  <c:v>0.0</c:v>
                </c:pt>
              </c:numCache>
            </c:numRef>
          </c:val>
        </c:ser>
        <c:dLbls>
          <c:showLegendKey val="0"/>
          <c:showVal val="0"/>
          <c:showCatName val="0"/>
          <c:showSerName val="0"/>
          <c:showPercent val="0"/>
          <c:showBubbleSize val="0"/>
        </c:dLbls>
        <c:gapWidth val="150"/>
        <c:axId val="-1992220360"/>
        <c:axId val="-1992233144"/>
      </c:barChart>
      <c:catAx>
        <c:axId val="-1992220360"/>
        <c:scaling>
          <c:orientation val="minMax"/>
        </c:scaling>
        <c:delete val="0"/>
        <c:axPos val="b"/>
        <c:majorTickMark val="out"/>
        <c:minorTickMark val="none"/>
        <c:tickLblPos val="nextTo"/>
        <c:txPr>
          <a:bodyPr/>
          <a:lstStyle/>
          <a:p>
            <a:pPr>
              <a:defRPr sz="1200">
                <a:latin typeface="Arial"/>
                <a:cs typeface="Arial"/>
              </a:defRPr>
            </a:pPr>
            <a:endParaRPr lang="en-US"/>
          </a:p>
        </c:txPr>
        <c:crossAx val="-1992233144"/>
        <c:crosses val="autoZero"/>
        <c:auto val="1"/>
        <c:lblAlgn val="ctr"/>
        <c:lblOffset val="100"/>
        <c:noMultiLvlLbl val="0"/>
      </c:catAx>
      <c:valAx>
        <c:axId val="-1992233144"/>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1992220360"/>
        <c:crosses val="autoZero"/>
        <c:crossBetween val="between"/>
      </c:valAx>
    </c:plotArea>
    <c:legend>
      <c:legendPos val="r"/>
      <c:layout>
        <c:manualLayout>
          <c:xMode val="edge"/>
          <c:yMode val="edge"/>
          <c:x val="0.0131977084007858"/>
          <c:y val="0.271528219160374"/>
          <c:w val="0.055622933606716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5.0</c:v>
                </c:pt>
                <c:pt idx="1">
                  <c:v>1.0</c:v>
                </c:pt>
                <c:pt idx="2">
                  <c:v>0.0</c:v>
                </c:pt>
                <c:pt idx="3">
                  <c:v>0.0</c:v>
                </c:pt>
                <c:pt idx="4">
                  <c:v>1.0</c:v>
                </c:pt>
                <c:pt idx="5">
                  <c:v>4.0</c:v>
                </c:pt>
                <c:pt idx="8">
                  <c:v>1.0</c:v>
                </c:pt>
                <c:pt idx="10">
                  <c:v>1.0</c:v>
                </c:pt>
                <c:pt idx="11">
                  <c:v>1.0</c:v>
                </c:pt>
                <c:pt idx="12">
                  <c:v>7.0</c:v>
                </c:pt>
                <c:pt idx="16">
                  <c:v>9.0</c:v>
                </c:pt>
                <c:pt idx="20">
                  <c:v>0.0</c:v>
                </c:pt>
                <c:pt idx="22">
                  <c:v>3.0</c:v>
                </c:pt>
                <c:pt idx="25">
                  <c:v>2.0</c:v>
                </c:pt>
                <c:pt idx="26">
                  <c:v>0.0</c:v>
                </c:pt>
                <c:pt idx="27">
                  <c:v>1.0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4.0</c:v>
                </c:pt>
                <c:pt idx="9">
                  <c:v>1.0</c:v>
                </c:pt>
                <c:pt idx="10">
                  <c:v>1.0</c:v>
                </c:pt>
                <c:pt idx="11">
                  <c:v>0.0</c:v>
                </c:pt>
                <c:pt idx="12">
                  <c:v>5.0</c:v>
                </c:pt>
                <c:pt idx="15">
                  <c:v>0.0</c:v>
                </c:pt>
                <c:pt idx="16">
                  <c:v>6.0</c:v>
                </c:pt>
                <c:pt idx="19">
                  <c:v>0.0</c:v>
                </c:pt>
                <c:pt idx="20">
                  <c:v>1.0</c:v>
                </c:pt>
                <c:pt idx="21">
                  <c:v>2.0</c:v>
                </c:pt>
                <c:pt idx="22">
                  <c:v>3.0</c:v>
                </c:pt>
                <c:pt idx="23">
                  <c:v>0.0</c:v>
                </c:pt>
                <c:pt idx="25">
                  <c:v>2.0</c:v>
                </c:pt>
                <c:pt idx="26">
                  <c:v>0.0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0.0</c:v>
                </c:pt>
                <c:pt idx="5">
                  <c:v>4.0</c:v>
                </c:pt>
                <c:pt idx="9">
                  <c:v>1.0</c:v>
                </c:pt>
                <c:pt idx="10">
                  <c:v>1.0</c:v>
                </c:pt>
                <c:pt idx="11">
                  <c:v>0.0</c:v>
                </c:pt>
                <c:pt idx="12">
                  <c:v>6.0</c:v>
                </c:pt>
                <c:pt idx="14">
                  <c:v>5.0</c:v>
                </c:pt>
                <c:pt idx="15">
                  <c:v>0.0</c:v>
                </c:pt>
                <c:pt idx="16">
                  <c:v>6.0</c:v>
                </c:pt>
                <c:pt idx="19">
                  <c:v>0.0</c:v>
                </c:pt>
                <c:pt idx="20">
                  <c:v>1.0</c:v>
                </c:pt>
                <c:pt idx="21">
                  <c:v>2.0</c:v>
                </c:pt>
                <c:pt idx="22">
                  <c:v>3.0</c:v>
                </c:pt>
                <c:pt idx="23">
                  <c:v>0.0</c:v>
                </c:pt>
                <c:pt idx="25">
                  <c:v>2.0</c:v>
                </c:pt>
                <c:pt idx="26">
                  <c:v>0.0</c:v>
                </c:pt>
                <c:pt idx="27">
                  <c:v>1.0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5.0</c:v>
                </c:pt>
                <c:pt idx="7">
                  <c:v>0.0</c:v>
                </c:pt>
                <c:pt idx="9">
                  <c:v>1.0</c:v>
                </c:pt>
                <c:pt idx="10">
                  <c:v>0.0</c:v>
                </c:pt>
                <c:pt idx="11">
                  <c:v>0.0</c:v>
                </c:pt>
                <c:pt idx="12">
                  <c:v>8.0</c:v>
                </c:pt>
                <c:pt idx="16">
                  <c:v>9.0</c:v>
                </c:pt>
                <c:pt idx="17">
                  <c:v>0.0</c:v>
                </c:pt>
                <c:pt idx="20">
                  <c:v>1.0</c:v>
                </c:pt>
                <c:pt idx="22">
                  <c:v>4.0</c:v>
                </c:pt>
                <c:pt idx="23">
                  <c:v>1.0</c:v>
                </c:pt>
                <c:pt idx="24">
                  <c:v>5.0</c:v>
                </c:pt>
                <c:pt idx="25">
                  <c:v>1.0</c:v>
                </c:pt>
                <c:pt idx="26">
                  <c:v>0.0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1.0</c:v>
                </c:pt>
                <c:pt idx="4">
                  <c:v>1.0</c:v>
                </c:pt>
                <c:pt idx="5">
                  <c:v>4.0</c:v>
                </c:pt>
                <c:pt idx="9">
                  <c:v>1.0</c:v>
                </c:pt>
                <c:pt idx="10">
                  <c:v>0.0</c:v>
                </c:pt>
                <c:pt idx="11">
                  <c:v>0.0</c:v>
                </c:pt>
                <c:pt idx="12">
                  <c:v>5.0</c:v>
                </c:pt>
                <c:pt idx="16">
                  <c:v>7.0</c:v>
                </c:pt>
                <c:pt idx="20">
                  <c:v>1.0</c:v>
                </c:pt>
                <c:pt idx="21">
                  <c:v>2.0</c:v>
                </c:pt>
                <c:pt idx="22">
                  <c:v>3.0</c:v>
                </c:pt>
                <c:pt idx="23">
                  <c:v>1.0</c:v>
                </c:pt>
                <c:pt idx="25">
                  <c:v>1.0</c:v>
                </c:pt>
                <c:pt idx="26">
                  <c:v>0.0</c:v>
                </c:pt>
                <c:pt idx="27">
                  <c:v>1.0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5.0</c:v>
                </c:pt>
                <c:pt idx="1">
                  <c:v>0.0</c:v>
                </c:pt>
                <c:pt idx="5">
                  <c:v>1.0</c:v>
                </c:pt>
                <c:pt idx="6">
                  <c:v>0.0</c:v>
                </c:pt>
                <c:pt idx="8">
                  <c:v>1.0</c:v>
                </c:pt>
                <c:pt idx="9">
                  <c:v>1.0</c:v>
                </c:pt>
                <c:pt idx="10">
                  <c:v>2.0</c:v>
                </c:pt>
                <c:pt idx="11">
                  <c:v>1.0</c:v>
                </c:pt>
                <c:pt idx="12">
                  <c:v>8.0</c:v>
                </c:pt>
                <c:pt idx="13">
                  <c:v>0.0</c:v>
                </c:pt>
                <c:pt idx="14">
                  <c:v>2.0</c:v>
                </c:pt>
                <c:pt idx="15">
                  <c:v>0.0</c:v>
                </c:pt>
                <c:pt idx="16">
                  <c:v>4.0</c:v>
                </c:pt>
                <c:pt idx="17">
                  <c:v>0.0</c:v>
                </c:pt>
                <c:pt idx="22">
                  <c:v>1.0</c:v>
                </c:pt>
                <c:pt idx="27">
                  <c:v>1.0</c:v>
                </c:pt>
              </c:numCache>
            </c:numRef>
          </c:val>
        </c:ser>
        <c:dLbls>
          <c:showLegendKey val="0"/>
          <c:showVal val="0"/>
          <c:showCatName val="0"/>
          <c:showSerName val="0"/>
          <c:showPercent val="0"/>
          <c:showBubbleSize val="0"/>
        </c:dLbls>
        <c:gapWidth val="150"/>
        <c:axId val="-2032071848"/>
        <c:axId val="-2026423112"/>
      </c:barChart>
      <c:catAx>
        <c:axId val="-2032071848"/>
        <c:scaling>
          <c:orientation val="minMax"/>
        </c:scaling>
        <c:delete val="0"/>
        <c:axPos val="b"/>
        <c:majorTickMark val="out"/>
        <c:minorTickMark val="none"/>
        <c:tickLblPos val="nextTo"/>
        <c:txPr>
          <a:bodyPr/>
          <a:lstStyle/>
          <a:p>
            <a:pPr>
              <a:defRPr sz="1200">
                <a:latin typeface="Arial"/>
                <a:cs typeface="Arial"/>
              </a:defRPr>
            </a:pPr>
            <a:endParaRPr lang="en-US"/>
          </a:p>
        </c:txPr>
        <c:crossAx val="-2026423112"/>
        <c:crosses val="autoZero"/>
        <c:auto val="1"/>
        <c:lblAlgn val="ctr"/>
        <c:lblOffset val="100"/>
        <c:noMultiLvlLbl val="0"/>
      </c:catAx>
      <c:valAx>
        <c:axId val="-2026423112"/>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032071848"/>
        <c:crosses val="autoZero"/>
        <c:crossBetween val="between"/>
      </c:valAx>
    </c:plotArea>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4716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211873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20576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55475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5280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15565-EC65-794A-8BBD-C71D0CCFD15D}" type="datetimeFigureOut">
              <a:rPr lang="en-US" smtClean="0"/>
              <a:t>3/15/17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17225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F15565-EC65-794A-8BBD-C71D0CCFD15D}" type="datetimeFigureOut">
              <a:rPr lang="en-US" smtClean="0"/>
              <a:t>3/15/17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02135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F15565-EC65-794A-8BBD-C71D0CCFD15D}" type="datetimeFigureOut">
              <a:rPr lang="en-US" smtClean="0"/>
              <a:t>3/15/17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28166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15565-EC65-794A-8BBD-C71D0CCFD15D}" type="datetimeFigureOut">
              <a:rPr lang="en-US" smtClean="0"/>
              <a:t>3/15/17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37910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5162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4343588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2BC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CF15565-EC65-794A-8BBD-C71D0CCFD15D}" type="datetimeFigureOut">
              <a:rPr lang="en-US" smtClean="0"/>
              <a:t>3/15/17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D2D4BA0-8A05-BF49-9CC5-BF82C77F81C5}" type="slidenum">
              <a:rPr lang="en-US" smtClean="0"/>
              <a:t>‹#›</a:t>
            </a:fld>
            <a:endParaRPr lang="en-US"/>
          </a:p>
        </p:txBody>
      </p:sp>
    </p:spTree>
    <p:extLst>
      <p:ext uri="{BB962C8B-B14F-4D97-AF65-F5344CB8AC3E}">
        <p14:creationId xmlns:p14="http://schemas.microsoft.com/office/powerpoint/2010/main" val="2288085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9.jpg"/><Relationship Id="rId21" Type="http://schemas.openxmlformats.org/officeDocument/2006/relationships/image" Target="../media/image20.jpg"/><Relationship Id="rId22" Type="http://schemas.openxmlformats.org/officeDocument/2006/relationships/image" Target="../media/image21.jp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jpg"/><Relationship Id="rId27" Type="http://schemas.openxmlformats.org/officeDocument/2006/relationships/image" Target="../media/image26.jpg"/><Relationship Id="rId28" Type="http://schemas.openxmlformats.org/officeDocument/2006/relationships/image" Target="../media/image27.jpg"/><Relationship Id="rId29" Type="http://schemas.openxmlformats.org/officeDocument/2006/relationships/image" Target="../media/image28.jpg"/><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30" Type="http://schemas.openxmlformats.org/officeDocument/2006/relationships/image" Target="../media/image29.jpg"/><Relationship Id="rId31" Type="http://schemas.openxmlformats.org/officeDocument/2006/relationships/image" Target="../media/image30.jpg"/><Relationship Id="rId32" Type="http://schemas.openxmlformats.org/officeDocument/2006/relationships/image" Target="../media/image31.jpg"/><Relationship Id="rId9"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33" Type="http://schemas.openxmlformats.org/officeDocument/2006/relationships/image" Target="../media/image32.jpg"/><Relationship Id="rId34" Type="http://schemas.openxmlformats.org/officeDocument/2006/relationships/image" Target="../media/image33.jpg"/><Relationship Id="rId35" Type="http://schemas.openxmlformats.org/officeDocument/2006/relationships/image" Target="../media/image34.jpg"/><Relationship Id="rId36" Type="http://schemas.openxmlformats.org/officeDocument/2006/relationships/image" Target="../media/image35.jp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jpg"/><Relationship Id="rId13" Type="http://schemas.openxmlformats.org/officeDocument/2006/relationships/image" Target="../media/image12.jpg"/><Relationship Id="rId14" Type="http://schemas.openxmlformats.org/officeDocument/2006/relationships/image" Target="../media/image13.jpg"/><Relationship Id="rId15" Type="http://schemas.openxmlformats.org/officeDocument/2006/relationships/image" Target="../media/image14.jpg"/><Relationship Id="rId16" Type="http://schemas.openxmlformats.org/officeDocument/2006/relationships/image" Target="../media/image15.jpg"/><Relationship Id="rId17" Type="http://schemas.openxmlformats.org/officeDocument/2006/relationships/image" Target="../media/image16.jpg"/><Relationship Id="rId18" Type="http://schemas.openxmlformats.org/officeDocument/2006/relationships/image" Target="../media/image17.jpg"/><Relationship Id="rId19" Type="http://schemas.openxmlformats.org/officeDocument/2006/relationships/image" Target="../media/image18.jpg"/><Relationship Id="rId37" Type="http://schemas.openxmlformats.org/officeDocument/2006/relationships/image" Target="../media/image36.jpg"/><Relationship Id="rId38" Type="http://schemas.openxmlformats.org/officeDocument/2006/relationships/image" Target="../media/image37.png"/><Relationship Id="rId39" Type="http://schemas.openxmlformats.org/officeDocument/2006/relationships/image" Target="../media/image38.png"/><Relationship Id="rId40" Type="http://schemas.openxmlformats.org/officeDocument/2006/relationships/chart" Target="../charts/chart1.xml"/><Relationship Id="rId41"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4" name="TextBox 193"/>
          <p:cNvSpPr txBox="1"/>
          <p:nvPr/>
        </p:nvSpPr>
        <p:spPr>
          <a:xfrm>
            <a:off x="767852" y="15024046"/>
            <a:ext cx="11824198" cy="5940088"/>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DNA </a:t>
            </a:r>
            <a:r>
              <a:rPr lang="en-US" sz="2000" b="1" dirty="0">
                <a:latin typeface="Arial" panose="020B0604020202020204" pitchFamily="34" charset="0"/>
                <a:cs typeface="Arial" panose="020B0604020202020204" pitchFamily="34" charset="0"/>
              </a:rPr>
              <a:t>microarray data </a:t>
            </a:r>
            <a:r>
              <a:rPr lang="en-US" sz="2000" b="1" dirty="0" smtClean="0">
                <a:latin typeface="Arial" panose="020B0604020202020204" pitchFamily="34" charset="0"/>
                <a:cs typeface="Arial" panose="020B0604020202020204" pitchFamily="34" charset="0"/>
              </a:rPr>
              <a:t>for each of the six strains was analyzed to show which genes exhibited significant changes in expression during cold shock. The criteria for significance was a corrected Benjamini &amp; Hochberg  (B&amp;H) </a:t>
            </a:r>
            <a:r>
              <a:rPr lang="en-US" sz="2000" b="1" i="1" dirty="0" smtClean="0">
                <a:latin typeface="Arial" panose="020B0604020202020204" pitchFamily="34" charset="0"/>
                <a:cs typeface="Arial" panose="020B0604020202020204" pitchFamily="34" charset="0"/>
              </a:rPr>
              <a:t>p</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value &lt; 0.05.</a:t>
            </a:r>
          </a:p>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a:t>
            </a:r>
            <a:r>
              <a:rPr lang="en-US" sz="2000" b="1" dirty="0" smtClean="0">
                <a:latin typeface="Arial" panose="020B0604020202020204" pitchFamily="34" charset="0"/>
                <a:cs typeface="Arial" panose="020B0604020202020204" pitchFamily="34" charset="0"/>
              </a:rPr>
              <a:t>ranscription factors for which we had deletion strain microarray data were added to the list of the most significant regulators for each strain to generate six GRNs.</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Transcription factors and edges were removed from each GRN in a stepwise fashion in order of least to most significant until the network was pared down to have fewer than 20 genes.</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Each of the pared-down GRNs, labeled db1-db6,  were input into the Dahlquist lab’s GRNmap program to model the dynamics of each gene’s expression in their respective networks.</a:t>
            </a:r>
          </a:p>
          <a:p>
            <a:endParaRPr lang="en-US" sz="2000" b="1" dirty="0">
              <a:latin typeface="Arial" panose="020B0604020202020204" pitchFamily="34" charset="0"/>
              <a:cs typeface="Arial" panose="020B0604020202020204" pitchFamily="34" charset="0"/>
            </a:endParaRPr>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347334"/>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8726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630304"/>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833582"/>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924379"/>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742" t="38440" r="2917" b="21317"/>
          <a:stretch/>
        </p:blipFill>
        <p:spPr>
          <a:xfrm>
            <a:off x="767852" y="6122310"/>
            <a:ext cx="4623298" cy="1714500"/>
          </a:xfrm>
          <a:prstGeom prst="rect">
            <a:avLst/>
          </a:prstGeom>
          <a:noFill/>
        </p:spPr>
      </p:pic>
      <p:sp>
        <p:nvSpPr>
          <p:cNvPr id="43" name="TextBox 42"/>
          <p:cNvSpPr txBox="1"/>
          <p:nvPr/>
        </p:nvSpPr>
        <p:spPr>
          <a:xfrm>
            <a:off x="5479716" y="5709545"/>
            <a:ext cx="7112334" cy="2862322"/>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a:p>
            <a:pPr marL="342900" indent="-342900">
              <a:buFont typeface="Arial"/>
              <a:buChar char="•"/>
            </a:pPr>
            <a:r>
              <a:rPr lang="en-US" sz="2000" b="1" dirty="0" smtClean="0">
                <a:latin typeface="Arial" panose="020B0604020202020204" pitchFamily="34" charset="0"/>
                <a:cs typeface="Arial" panose="020B0604020202020204" pitchFamily="34" charset="0"/>
              </a:rPr>
              <a:t>The dynamics of a GRN model how the expression of genes in the network change over time.</a:t>
            </a:r>
            <a:endParaRPr lang="en-US" sz="2000" b="1" dirty="0" smtClean="0">
              <a:latin typeface="Arial"/>
              <a:cs typeface="Arial"/>
            </a:endParaRPr>
          </a:p>
        </p:txBody>
      </p:sp>
      <p:sp>
        <p:nvSpPr>
          <p:cNvPr id="83" name="TextBox 82"/>
          <p:cNvSpPr txBox="1"/>
          <p:nvPr/>
        </p:nvSpPr>
        <p:spPr>
          <a:xfrm>
            <a:off x="636106" y="8754182"/>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Yeast Respond to the Environmental Stress of Cold Shock </a:t>
            </a:r>
          </a:p>
          <a:p>
            <a:pPr algn="ctr"/>
            <a:r>
              <a:rPr lang="en-US" sz="2600" b="1" dirty="0" smtClean="0">
                <a:latin typeface="Arial" panose="020B0604020202020204" pitchFamily="34" charset="0"/>
                <a:cs typeface="Arial" panose="020B0604020202020204" pitchFamily="34" charset="0"/>
              </a:rPr>
              <a:t>by Altering Gene Expression</a:t>
            </a:r>
            <a:endParaRPr lang="en-US" sz="2600" b="1" dirty="0">
              <a:latin typeface="Arial" panose="020B0604020202020204" pitchFamily="34" charset="0"/>
              <a:cs typeface="Arial" panose="020B0604020202020204" pitchFamily="34" charset="0"/>
            </a:endParaRPr>
          </a:p>
        </p:txBody>
      </p:sp>
      <p:sp>
        <p:nvSpPr>
          <p:cNvPr id="88" name="TextBox 87"/>
          <p:cNvSpPr txBox="1"/>
          <p:nvPr/>
        </p:nvSpPr>
        <p:spPr>
          <a:xfrm>
            <a:off x="636106" y="20881467"/>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31761"/>
            <a:ext cx="30199486" cy="553998"/>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Changes in the Expression of Cin5, Gln3, Hmo1, and Yhp1 were Well Modeled and Demonstrate Sequential Activation</a:t>
            </a:r>
            <a:endParaRPr lang="en-US" sz="3000" b="1" dirty="0">
              <a:latin typeface="Arial" panose="020B0604020202020204" pitchFamily="34" charset="0"/>
              <a:cs typeface="Arial" panose="020B0604020202020204" pitchFamily="34" charset="0"/>
            </a:endParaRPr>
          </a:p>
        </p:txBody>
      </p:sp>
      <p:pic>
        <p:nvPicPr>
          <p:cNvPr id="14" name="Picture 13" descr="Screen Shot 2016-03-15 at 7.16.16 PM.png"/>
          <p:cNvPicPr>
            <a:picLocks noChangeAspect="1"/>
          </p:cNvPicPr>
          <p:nvPr/>
        </p:nvPicPr>
        <p:blipFill rotWithShape="1">
          <a:blip r:embed="rId3">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055584"/>
            <a:ext cx="11932922" cy="6555641"/>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circuit involving 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 The LSE and the ratio of output LSE to theoretical minimum LSE for each network demonstrated that the model works consistently for this range of network sizes.</a:t>
            </a:r>
            <a:endParaRPr lang="en-US" sz="2000" dirty="0" smtClean="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grpSp>
        <p:nvGrpSpPr>
          <p:cNvPr id="21" name="Group 20"/>
          <p:cNvGrpSpPr/>
          <p:nvPr/>
        </p:nvGrpSpPr>
        <p:grpSpPr>
          <a:xfrm>
            <a:off x="40821365" y="1895621"/>
            <a:ext cx="2431734" cy="2338070"/>
            <a:chOff x="40622580" y="1895621"/>
            <a:chExt cx="2431734" cy="2338070"/>
          </a:xfrm>
        </p:grpSpPr>
        <p:pic>
          <p:nvPicPr>
            <p:cNvPr id="6648" name="Picture 504" descr="C:\Users\kjohn102\Desktop\hnrs.jpg"/>
            <p:cNvPicPr>
              <a:picLocks noChangeAspect="1" noChangeArrowheads="1"/>
            </p:cNvPicPr>
            <p:nvPr/>
          </p:nvPicPr>
          <p:blipFill rotWithShape="1">
            <a:blip r:embed="rId4">
              <a:extLst>
                <a:ext uri="{28A0092B-C50C-407E-A947-70E740481C1C}">
                  <a14:useLocalDpi xmlns:a14="http://schemas.microsoft.com/office/drawing/2010/main" val="0"/>
                </a:ext>
              </a:extLst>
            </a:blip>
            <a:srcRect l="13307" t="47979" r="15846" b="34811"/>
            <a:stretch/>
          </p:blipFill>
          <p:spPr bwMode="auto">
            <a:xfrm>
              <a:off x="40622580" y="3643019"/>
              <a:ext cx="2431734" cy="590672"/>
            </a:xfrm>
            <a:prstGeom prst="rect">
              <a:avLst/>
            </a:prstGeom>
            <a:noFill/>
            <a:extLst>
              <a:ext uri="{909E8E84-426E-40dd-AFC4-6F175D3DCCD1}">
                <a14:hiddenFill xmlns:a14="http://schemas.microsoft.com/office/drawing/2010/main">
                  <a:solidFill>
                    <a:srgbClr val="FFFFFF"/>
                  </a:solidFill>
                </a14:hiddenFill>
              </a:ext>
            </a:extLst>
          </p:spPr>
        </p:pic>
        <p:pic>
          <p:nvPicPr>
            <p:cNvPr id="6649" name="Picture 505" descr="C:\Users\kjohn102\Desktop\imgr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1789" y="1895621"/>
              <a:ext cx="1747398" cy="1747398"/>
            </a:xfrm>
            <a:prstGeom prst="rect">
              <a:avLst/>
            </a:prstGeom>
            <a:noFill/>
            <a:extLst>
              <a:ext uri="{909E8E84-426E-40dd-AFC4-6F175D3DCCD1}">
                <a14:hiddenFill xmlns:a14="http://schemas.microsoft.com/office/drawing/2010/main">
                  <a:solidFill>
                    <a:srgbClr val="FFFFFF"/>
                  </a:solidFill>
                </a14:hiddenFill>
              </a:ext>
            </a:extLst>
          </p:spPr>
        </p:pic>
      </p:gr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6">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7">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8">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9">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3112925627"/>
              </p:ext>
            </p:extLst>
          </p:nvPr>
        </p:nvGraphicFramePr>
        <p:xfrm>
          <a:off x="39008588" y="13860698"/>
          <a:ext cx="3721198" cy="2158103"/>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89" name="TextBox 188"/>
          <p:cNvSpPr txBox="1"/>
          <p:nvPr/>
        </p:nvSpPr>
        <p:spPr>
          <a:xfrm>
            <a:off x="5479716" y="9747424"/>
            <a:ext cx="7112334" cy="4401205"/>
          </a:xfrm>
          <a:prstGeom prst="rect">
            <a:avLst/>
          </a:prstGeom>
          <a:noFill/>
        </p:spPr>
        <p:txBody>
          <a:bodyPr wrap="square" rtlCol="0">
            <a:spAutoFit/>
          </a:bodyPr>
          <a:lstStyle/>
          <a:p>
            <a:pPr marL="342900" indent="-342900">
              <a:buFont typeface="Arial"/>
              <a:buChar char="•"/>
            </a:pPr>
            <a:r>
              <a:rPr lang="en-US" sz="2000" b="1" dirty="0">
                <a:latin typeface="Arial"/>
                <a:cs typeface="Arial"/>
              </a:rPr>
              <a:t>L</a:t>
            </a:r>
            <a:r>
              <a:rPr lang="en-US" sz="2000" b="1" dirty="0" smtClean="0">
                <a:latin typeface="Arial"/>
                <a:cs typeface="Arial"/>
              </a:rPr>
              <a:t>ittle is known about which transcription factors regulate this response.</a:t>
            </a:r>
          </a:p>
          <a:p>
            <a:pPr marL="342900" indent="-342900">
              <a:buFont typeface="Arial"/>
              <a:buChar char="•"/>
            </a:pPr>
            <a:endParaRPr lang="en-US" sz="2000" b="1" dirty="0" smtClean="0">
              <a:latin typeface="Arial"/>
              <a:cs typeface="Arial"/>
            </a:endParaRPr>
          </a:p>
          <a:p>
            <a:pPr marL="342900" indent="-342900">
              <a:buFont typeface="Arial"/>
              <a:buChar char="•"/>
            </a:pPr>
            <a:r>
              <a:rPr lang="en-US" sz="2000" b="1" dirty="0" smtClean="0">
                <a:latin typeface="Arial"/>
                <a:cs typeface="Arial"/>
              </a:rPr>
              <a:t>The Dahlquist Lab studies the global transcriptional response to cold shock using DNA microarrays, which measure the level of mRNA expression for all 6189</a:t>
            </a:r>
            <a:r>
              <a:rPr lang="en-US" sz="2000" b="1" dirty="0" smtClean="0">
                <a:solidFill>
                  <a:srgbClr val="FF0000"/>
                </a:solidFill>
                <a:latin typeface="Arial"/>
                <a:cs typeface="Arial"/>
              </a:rPr>
              <a:t> </a:t>
            </a:r>
            <a:r>
              <a:rPr lang="en-US" sz="2000" b="1" dirty="0" smtClean="0">
                <a:latin typeface="Arial"/>
                <a:cs typeface="Arial"/>
              </a:rPr>
              <a:t>yeast genes. </a:t>
            </a:r>
          </a:p>
          <a:p>
            <a:pPr marL="342900" indent="-342900">
              <a:buFont typeface="Arial"/>
              <a:buChar char="•"/>
            </a:pPr>
            <a:endParaRPr lang="en-US" sz="2000" b="1" dirty="0" smtClean="0">
              <a:latin typeface="Arial"/>
              <a:cs typeface="Arial"/>
            </a:endParaRPr>
          </a:p>
          <a:p>
            <a:pPr marL="342900" indent="-342900">
              <a:buFont typeface="Arial"/>
              <a:buChar char="•"/>
            </a:pPr>
            <a:r>
              <a:rPr lang="en-US" sz="2000" b="1" dirty="0" smtClean="0">
                <a:latin typeface="Arial"/>
                <a:cs typeface="Arial"/>
              </a:rPr>
              <a:t>We have collected expression data from the wild type strain and five transcription factor deletion strains (</a:t>
            </a:r>
            <a:r>
              <a:rPr lang="en-US" sz="2000" b="1" i="1" dirty="0" smtClean="0">
                <a:latin typeface="Arial"/>
                <a:cs typeface="Arial"/>
              </a:rPr>
              <a:t>Δcin5, Δgln3, Δhmo1, </a:t>
            </a:r>
            <a:r>
              <a:rPr lang="en-US" sz="2000" b="1" i="1" dirty="0">
                <a:latin typeface="Arial"/>
                <a:cs typeface="Arial"/>
              </a:rPr>
              <a:t>Δzap1, </a:t>
            </a:r>
            <a:r>
              <a:rPr lang="en-US" sz="2000" b="1" i="1" dirty="0" smtClean="0">
                <a:latin typeface="Arial"/>
                <a:cs typeface="Arial"/>
              </a:rPr>
              <a:t>Δhap4 </a:t>
            </a:r>
            <a:r>
              <a:rPr lang="en-US" sz="2000" b="1" dirty="0" smtClean="0">
                <a:latin typeface="Arial"/>
                <a:cs typeface="Arial"/>
              </a:rPr>
              <a:t>) before cold shock at 30°C and after 15, 30, and 60 minutes of cold shock at 13°C.</a:t>
            </a:r>
          </a:p>
          <a:p>
            <a:endParaRPr lang="en-US" sz="2000" b="1" dirty="0" smtClean="0">
              <a:latin typeface="Arial"/>
              <a:cs typeface="Arial"/>
            </a:endParaRPr>
          </a:p>
        </p:txBody>
      </p:sp>
      <p:graphicFrame>
        <p:nvGraphicFramePr>
          <p:cNvPr id="190" name="Table 189"/>
          <p:cNvGraphicFramePr>
            <a:graphicFrameLocks noGrp="1"/>
          </p:cNvGraphicFramePr>
          <p:nvPr>
            <p:extLst>
              <p:ext uri="{D42A27DB-BD31-4B8C-83A1-F6EECF244321}">
                <p14:modId xmlns:p14="http://schemas.microsoft.com/office/powerpoint/2010/main" val="2035809882"/>
              </p:ext>
            </p:extLst>
          </p:nvPr>
        </p:nvGraphicFramePr>
        <p:xfrm>
          <a:off x="3558436" y="16150225"/>
          <a:ext cx="5942973" cy="888999"/>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2" name="TextBox 191"/>
          <p:cNvSpPr txBox="1"/>
          <p:nvPr/>
        </p:nvSpPr>
        <p:spPr>
          <a:xfrm>
            <a:off x="636106" y="14032494"/>
            <a:ext cx="12089294" cy="892552"/>
          </a:xfrm>
          <a:prstGeom prst="rect">
            <a:avLst/>
          </a:prstGeom>
          <a:solidFill>
            <a:srgbClr val="D9D9D9"/>
          </a:solidFill>
        </p:spPr>
        <p:txBody>
          <a:bodyPr wrap="square" rtlCol="0">
            <a:spAutoFit/>
          </a:bodyPr>
          <a:lstStyle/>
          <a:p>
            <a:pPr algn="ctr"/>
            <a:r>
              <a:rPr lang="en-US" sz="2600" b="1" dirty="0" smtClean="0">
                <a:latin typeface="Arial"/>
                <a:cs typeface="Arial"/>
              </a:rPr>
              <a:t>Microarray Data from the Dahlquist Lab Was </a:t>
            </a:r>
            <a:r>
              <a:rPr lang="en-US" sz="2600" b="1" dirty="0">
                <a:latin typeface="Arial"/>
                <a:cs typeface="Arial"/>
              </a:rPr>
              <a:t>Used to Derive </a:t>
            </a:r>
            <a:endParaRPr lang="en-US" sz="2600" b="1" dirty="0" smtClean="0">
              <a:latin typeface="Arial"/>
              <a:cs typeface="Arial"/>
            </a:endParaRPr>
          </a:p>
          <a:p>
            <a:pPr algn="ctr"/>
            <a:r>
              <a:rPr lang="en-US" sz="2600" b="1" dirty="0" smtClean="0">
                <a:latin typeface="Arial"/>
                <a:cs typeface="Arial"/>
              </a:rPr>
              <a:t>a </a:t>
            </a:r>
            <a:r>
              <a:rPr lang="en-US" sz="2600" b="1" dirty="0">
                <a:latin typeface="Arial"/>
                <a:cs typeface="Arial"/>
              </a:rPr>
              <a:t>Family of Related GRNs from the YEASTRACT Database</a:t>
            </a:r>
          </a:p>
        </p:txBody>
      </p:sp>
      <p:sp>
        <p:nvSpPr>
          <p:cNvPr id="196" name="TextBox 195"/>
          <p:cNvSpPr txBox="1"/>
          <p:nvPr/>
        </p:nvSpPr>
        <p:spPr>
          <a:xfrm>
            <a:off x="31456664" y="30254325"/>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14307109"/>
              </p:ext>
            </p:extLst>
          </p:nvPr>
        </p:nvGraphicFramePr>
        <p:xfrm>
          <a:off x="39008588" y="10222374"/>
          <a:ext cx="3721198" cy="2111367"/>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10">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1">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2621121668"/>
              </p:ext>
            </p:extLst>
          </p:nvPr>
        </p:nvGraphicFramePr>
        <p:xfrm>
          <a:off x="792503" y="21832824"/>
          <a:ext cx="10837338" cy="9044748"/>
        </p:xfrm>
        <a:graphic>
          <a:graphicData uri="http://schemas.openxmlformats.org/drawingml/2006/table">
            <a:tbl>
              <a:tblPr/>
              <a:tblGrid>
                <a:gridCol w="1432923"/>
                <a:gridCol w="651240"/>
                <a:gridCol w="651240"/>
                <a:gridCol w="651240"/>
                <a:gridCol w="651240"/>
                <a:gridCol w="651240"/>
                <a:gridCol w="651240"/>
                <a:gridCol w="1589535"/>
                <a:gridCol w="651240"/>
                <a:gridCol w="651240"/>
                <a:gridCol w="651240"/>
                <a:gridCol w="651240"/>
                <a:gridCol w="651240"/>
                <a:gridCol w="651240"/>
              </a:tblGrid>
              <a:tr h="240372">
                <a:tc>
                  <a:txBody>
                    <a:bodyPr/>
                    <a:lstStyle/>
                    <a:p>
                      <a:pPr algn="ctr" fontAlgn="ctr"/>
                      <a:endParaRPr lang="en-US" sz="1400" b="1"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db6</a:t>
                      </a:r>
                    </a:p>
                  </a:txBody>
                  <a:tcPr marL="7403" marR="7403" marT="7403" marB="0" anchor="ctr">
                    <a:lnL>
                      <a:noFill/>
                    </a:lnL>
                    <a:lnR>
                      <a:noFill/>
                    </a:lnR>
                    <a:lnT>
                      <a:noFill/>
                    </a:lnT>
                    <a:lnB>
                      <a:noFill/>
                    </a:lnB>
                  </a:tcPr>
                </a:tc>
                <a:tc>
                  <a:txBody>
                    <a:bodyPr/>
                    <a:lstStyle/>
                    <a:p>
                      <a:pPr algn="ctr" fontAlgn="ctr"/>
                      <a:endParaRPr lang="en-US" sz="1600" b="0"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db6</a:t>
                      </a:r>
                    </a:p>
                  </a:txBody>
                  <a:tcPr marL="7403" marR="7403" marT="7403" marB="0" anchor="ctr">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ABF1-&gt;ASF1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E6A8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MCM1-&gt;SWI4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4DAD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7B7E6"/>
                    </a:solidFill>
                  </a:tcPr>
                </a:tc>
              </a:tr>
              <a:tr h="244835">
                <a:tc>
                  <a:txBody>
                    <a:bodyPr/>
                    <a:lstStyle/>
                    <a:p>
                      <a:pPr algn="ctr" fontAlgn="ctr"/>
                      <a:r>
                        <a:rPr lang="en-US" sz="1600" b="0" i="0" u="none" strike="noStrike" dirty="0">
                          <a:solidFill>
                            <a:srgbClr val="000000"/>
                          </a:solidFill>
                          <a:effectLst/>
                          <a:latin typeface="Arial"/>
                        </a:rPr>
                        <a:t>ABF1-&gt;ASH1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MCM1-&gt;SWI5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C4C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ABF1-&gt;CST6</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7F7"/>
                    </a:solidFill>
                  </a:tcPr>
                </a:tc>
                <a:tc>
                  <a:txBody>
                    <a:bodyPr/>
                    <a:lstStyle/>
                    <a:p>
                      <a:pPr algn="ctr" fontAlgn="ctr"/>
                      <a:r>
                        <a:rPr lang="en-US" sz="1600" b="0" i="0" u="none" strike="noStrike" dirty="0">
                          <a:solidFill>
                            <a:srgbClr val="000000"/>
                          </a:solidFill>
                          <a:effectLst/>
                          <a:latin typeface="Arial"/>
                        </a:rPr>
                        <a:t>MCM1-&gt;YHP1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5707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ABF1-&gt;HMO1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ctr" fontAlgn="ctr"/>
                      <a:r>
                        <a:rPr lang="en-US" sz="1600" b="0" i="0" u="none" strike="noStrike" dirty="0">
                          <a:solidFill>
                            <a:srgbClr val="000000"/>
                          </a:solidFill>
                          <a:effectLst/>
                          <a:latin typeface="Arial"/>
                        </a:rPr>
                        <a:t>MCM1-&gt;YOX1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ABF1-&gt;MGA2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A6A6E0"/>
                    </a:solidFill>
                  </a:tcPr>
                </a:tc>
                <a:tc>
                  <a:txBody>
                    <a:bodyPr/>
                    <a:lstStyle/>
                    <a:p>
                      <a:pPr algn="ctr" fontAlgn="ctr"/>
                      <a:r>
                        <a:rPr lang="en-US" sz="1600" b="0" i="0" u="none" strike="noStrike" dirty="0">
                          <a:solidFill>
                            <a:srgbClr val="000000"/>
                          </a:solidFill>
                          <a:effectLst/>
                          <a:latin typeface="Arial"/>
                        </a:rPr>
                        <a:t>MSN2-&gt;AFT2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4000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ABF1-&gt;MSN4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ctr" fontAlgn="ctr"/>
                      <a:r>
                        <a:rPr lang="en-US" sz="1600" b="0" i="0" u="none" strike="noStrike" dirty="0">
                          <a:solidFill>
                            <a:srgbClr val="000000"/>
                          </a:solidFill>
                          <a:effectLst/>
                          <a:latin typeface="Arial"/>
                        </a:rPr>
                        <a:t>MSN2-&gt;ASF1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CBDB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ABF1-&gt;SWI4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6E6EC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3838BB"/>
                    </a:solidFill>
                  </a:tcPr>
                </a:tc>
                <a:tc>
                  <a:txBody>
                    <a:bodyPr/>
                    <a:lstStyle/>
                    <a:p>
                      <a:pPr algn="ctr" fontAlgn="ctr"/>
                      <a:r>
                        <a:rPr lang="en-US" sz="1600" b="0" i="0" u="none" strike="noStrike" dirty="0">
                          <a:solidFill>
                            <a:srgbClr val="000000"/>
                          </a:solidFill>
                          <a:effectLst/>
                          <a:latin typeface="Arial"/>
                        </a:rPr>
                        <a:t>MSN2-&gt;CIN5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7878D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CBCE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0C0E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2D3D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444BF"/>
                    </a:solidFill>
                  </a:tcPr>
                </a:tc>
              </a:tr>
              <a:tr h="244835">
                <a:tc>
                  <a:txBody>
                    <a:bodyPr/>
                    <a:lstStyle/>
                    <a:p>
                      <a:pPr algn="ctr" fontAlgn="ctr"/>
                      <a:r>
                        <a:rPr lang="en-US" sz="1600" b="0" i="0" u="none" strike="noStrike" dirty="0">
                          <a:solidFill>
                            <a:srgbClr val="000000"/>
                          </a:solidFill>
                          <a:effectLst/>
                          <a:latin typeface="Arial"/>
                        </a:rPr>
                        <a:t>ACE2-&gt;ASH1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4C4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MSN2-&gt;CYC8</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16262"/>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ASH1-&gt;YHP1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7777D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494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6717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r>
              <a:tr h="244835">
                <a:tc>
                  <a:txBody>
                    <a:bodyPr/>
                    <a:lstStyle/>
                    <a:p>
                      <a:pPr algn="ctr" fontAlgn="ctr"/>
                      <a:r>
                        <a:rPr lang="en-US" sz="1600" b="0" i="0" u="none" strike="noStrike" dirty="0">
                          <a:solidFill>
                            <a:srgbClr val="000000"/>
                          </a:solidFill>
                          <a:effectLst/>
                          <a:latin typeface="Arial"/>
                        </a:rPr>
                        <a:t>CIN5-&gt;ASF1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MSN2-&gt;MSN4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r>
              <a:tr h="244835">
                <a:tc>
                  <a:txBody>
                    <a:bodyPr/>
                    <a:lstStyle/>
                    <a:p>
                      <a:pPr algn="ctr" fontAlgn="ctr"/>
                      <a:r>
                        <a:rPr lang="en-US" sz="1600" b="0" i="0" u="none" strike="noStrike" dirty="0">
                          <a:solidFill>
                            <a:srgbClr val="000000"/>
                          </a:solidFill>
                          <a:effectLst/>
                          <a:latin typeface="Arial"/>
                        </a:rPr>
                        <a:t>CIN5-&gt;CYC8</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3D5D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a:solidFill>
                            <a:srgbClr val="000000"/>
                          </a:solidFill>
                          <a:effectLst/>
                          <a:latin typeface="Arial"/>
                        </a:rPr>
                        <a:t>MSN2-&gt;SFP1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C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F232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F1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AEAEE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6F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BF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E1E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2F2"/>
                    </a:solidFill>
                  </a:tcPr>
                </a:tc>
                <a:tc>
                  <a:txBody>
                    <a:bodyPr/>
                    <a:lstStyle/>
                    <a:p>
                      <a:pPr algn="ctr" fontAlgn="ctr"/>
                      <a:r>
                        <a:rPr lang="en-US" sz="1600" b="0" i="0" u="none" strike="noStrike" dirty="0">
                          <a:solidFill>
                            <a:srgbClr val="000000"/>
                          </a:solidFill>
                          <a:effectLst/>
                          <a:latin typeface="Arial"/>
                        </a:rPr>
                        <a:t>MSN2-&gt;SWI4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5D5F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FCFE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7B7BD2"/>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E4E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D3D3"/>
                    </a:solidFill>
                  </a:tcPr>
                </a:tc>
              </a:tr>
              <a:tr h="244835">
                <a:tc>
                  <a:txBody>
                    <a:bodyPr/>
                    <a:lstStyle/>
                    <a:p>
                      <a:pPr algn="ctr" fontAlgn="ctr"/>
                      <a:r>
                        <a:rPr lang="en-US" sz="1600" b="0" i="0" u="none" strike="noStrike" dirty="0">
                          <a:solidFill>
                            <a:srgbClr val="000000"/>
                          </a:solidFill>
                          <a:effectLst/>
                          <a:latin typeface="Arial"/>
                        </a:rPr>
                        <a:t>CIN5-&gt;SFP1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FFF"/>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MSN2-&gt;TEC1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CIN5-&gt;STB5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2F2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FEFF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2727B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C858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484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CIN5-&gt;TEC1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MSN2-&gt;YOX1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8B0B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B8484"/>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5F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8F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SFP1-&gt;SWI5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383D4"/>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2424B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D8DD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GCN4-&gt;GLN3</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E4EC2"/>
                    </a:solidFill>
                  </a:tcPr>
                </a:tc>
                <a:tc>
                  <a:txBody>
                    <a:bodyPr/>
                    <a:lstStyle/>
                    <a:p>
                      <a:pPr algn="ctr" fontAlgn="ctr"/>
                      <a:r>
                        <a:rPr lang="en-US" sz="1600" b="0" i="0" u="none" strike="noStrike" dirty="0">
                          <a:solidFill>
                            <a:srgbClr val="000000"/>
                          </a:solidFill>
                          <a:effectLst/>
                          <a:latin typeface="Arial"/>
                        </a:rPr>
                        <a:t>STB5-&gt;HAP4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8E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GLN3-&gt;GCN4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F9191"/>
                    </a:solidFill>
                  </a:tcPr>
                </a:tc>
                <a:tc>
                  <a:txBody>
                    <a:bodyPr/>
                    <a:lstStyle/>
                    <a:p>
                      <a:pPr algn="ctr" fontAlgn="ctr"/>
                      <a:r>
                        <a:rPr lang="en-US" sz="1600" b="0" i="0" u="none" strike="noStrike" dirty="0">
                          <a:solidFill>
                            <a:srgbClr val="000000"/>
                          </a:solidFill>
                          <a:effectLst/>
                          <a:latin typeface="Arial"/>
                        </a:rPr>
                        <a:t>STB5-&gt;SFP1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ADADE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E39F9F"/>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GLN3-&gt;MGA2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ctr" fontAlgn="ctr"/>
                      <a:r>
                        <a:rPr lang="en-US" sz="1600" b="0" i="0" u="none" strike="noStrike" dirty="0">
                          <a:solidFill>
                            <a:srgbClr val="000000"/>
                          </a:solidFill>
                          <a:effectLst/>
                          <a:latin typeface="Arial"/>
                        </a:rPr>
                        <a:t>SWI4-&gt;CYC8</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GRC2-&gt;MSN2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040B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4A2A2"/>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7373CF"/>
                    </a:solidFill>
                  </a:tcPr>
                </a:tc>
                <a:tc>
                  <a:txBody>
                    <a:bodyPr/>
                    <a:lstStyle/>
                    <a:p>
                      <a:pPr algn="ctr" fontAlgn="ctr"/>
                      <a:r>
                        <a:rPr lang="en-US" sz="1600" b="0" i="0" u="none" strike="noStrike" dirty="0">
                          <a:solidFill>
                            <a:srgbClr val="000000"/>
                          </a:solidFill>
                          <a:effectLst/>
                          <a:latin typeface="Arial"/>
                        </a:rPr>
                        <a:t>SWI4-&gt;HAP4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191D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6C6CC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6868CB"/>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8484D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CECF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1010AD"/>
                    </a:solidFill>
                  </a:tcPr>
                </a:tc>
              </a:tr>
              <a:tr h="244835">
                <a:tc>
                  <a:txBody>
                    <a:bodyPr/>
                    <a:lstStyle/>
                    <a:p>
                      <a:pPr algn="ctr" fontAlgn="ctr"/>
                      <a:r>
                        <a:rPr lang="en-US" sz="1600" b="0" i="0" u="none" strike="noStrike">
                          <a:solidFill>
                            <a:srgbClr val="000000"/>
                          </a:solidFill>
                          <a:effectLst/>
                          <a:latin typeface="Arial"/>
                        </a:rPr>
                        <a:t>HAP4-&gt;GCN4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ctr" fontAlgn="ctr"/>
                      <a:r>
                        <a:rPr lang="en-US" sz="1600" b="0" i="0" u="none" strike="noStrike" dirty="0">
                          <a:solidFill>
                            <a:srgbClr val="000000"/>
                          </a:solidFill>
                          <a:effectLst/>
                          <a:latin typeface="Arial"/>
                        </a:rPr>
                        <a:t>SWI4-&gt;YHP1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9C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4F4F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2E2EB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040B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HMO1-&gt;ASF1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SWI4-&gt;YOX1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DC0C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D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CAE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HMO1-&gt;CIN5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2D1D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E0E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FC7C7"/>
                    </a:solidFill>
                  </a:tcPr>
                </a:tc>
                <a:tc>
                  <a:txBody>
                    <a:bodyPr/>
                    <a:lstStyle/>
                    <a:p>
                      <a:pPr algn="ctr" fontAlgn="ctr"/>
                      <a:r>
                        <a:rPr lang="en-US" sz="1600" b="0" i="0" u="none" strike="noStrike" dirty="0">
                          <a:solidFill>
                            <a:srgbClr val="000000"/>
                          </a:solidFill>
                          <a:effectLst/>
                          <a:latin typeface="Arial"/>
                        </a:rPr>
                        <a:t>SWI5-&gt;ASH1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8E8ED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HMO1-&gt;CYC8</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BBBE7"/>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SWI5-&gt;TEC1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87979"/>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HMO1-&gt;GCN4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4D4F0"/>
                    </a:solidFill>
                  </a:tcPr>
                </a:tc>
                <a:tc>
                  <a:txBody>
                    <a:bodyPr/>
                    <a:lstStyle/>
                    <a:p>
                      <a:pPr algn="ctr" fontAlgn="ctr"/>
                      <a:r>
                        <a:rPr lang="en-US" sz="1600" b="0" i="0" u="none" strike="noStrike" dirty="0">
                          <a:solidFill>
                            <a:srgbClr val="000000"/>
                          </a:solidFill>
                          <a:effectLst/>
                          <a:latin typeface="Arial"/>
                        </a:rPr>
                        <a:t>TEC1-&gt;CIN5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CAED"/>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HMO1-&gt;HAP4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FDFF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8E7E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E2E2"/>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ctr" fontAlgn="ctr"/>
                      <a:r>
                        <a:rPr lang="en-US" sz="1600" b="0" i="0" u="none" strike="noStrike" dirty="0">
                          <a:solidFill>
                            <a:srgbClr val="000000"/>
                          </a:solidFill>
                          <a:effectLst/>
                          <a:latin typeface="Arial"/>
                        </a:rPr>
                        <a:t>TEC1-&gt;HAP4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HMO1-&gt;HMO1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8E5E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D4D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AC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CEC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ctr" fontAlgn="ctr"/>
                      <a:r>
                        <a:rPr lang="en-US" sz="1600" b="0" i="0" u="none" strike="noStrike" dirty="0">
                          <a:solidFill>
                            <a:srgbClr val="000000"/>
                          </a:solidFill>
                          <a:effectLst/>
                          <a:latin typeface="Arial"/>
                        </a:rPr>
                        <a:t>TEC1-&gt;MSN2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2E2F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HMO1-&gt;HSF1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CFC"/>
                    </a:solidFill>
                  </a:tcPr>
                </a:tc>
                <a:tc>
                  <a:txBody>
                    <a:bodyPr/>
                    <a:lstStyle/>
                    <a:p>
                      <a:pPr algn="ctr" fontAlgn="ctr"/>
                      <a:r>
                        <a:rPr lang="en-US" sz="1600" b="0" i="0" u="none" strike="noStrike" dirty="0">
                          <a:solidFill>
                            <a:srgbClr val="000000"/>
                          </a:solidFill>
                          <a:effectLst/>
                          <a:latin typeface="Arial"/>
                        </a:rPr>
                        <a:t>TEC1-&gt;SFP1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HMO1-&gt;MCM1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F242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50101"/>
                    </a:solidFill>
                  </a:tcPr>
                </a:tc>
                <a:tc>
                  <a:txBody>
                    <a:bodyPr/>
                    <a:lstStyle/>
                    <a:p>
                      <a:pPr algn="ctr" fontAlgn="ctr"/>
                      <a:r>
                        <a:rPr lang="en-US" sz="1600" b="0" i="0" u="none" strike="noStrike" dirty="0">
                          <a:solidFill>
                            <a:srgbClr val="000000"/>
                          </a:solidFill>
                          <a:effectLst/>
                          <a:latin typeface="Arial"/>
                        </a:rPr>
                        <a:t>TEC1-&gt;YHP1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HMO1-&gt;MSN2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AE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2F2"/>
                    </a:solidFill>
                  </a:tcPr>
                </a:tc>
                <a:tc>
                  <a:txBody>
                    <a:bodyPr/>
                    <a:lstStyle/>
                    <a:p>
                      <a:pPr algn="ctr" fontAlgn="ctr"/>
                      <a:r>
                        <a:rPr lang="en-US" sz="1600" b="0" i="0" u="none" strike="noStrike" dirty="0">
                          <a:solidFill>
                            <a:srgbClr val="000000"/>
                          </a:solidFill>
                          <a:effectLst/>
                          <a:latin typeface="Arial"/>
                        </a:rPr>
                        <a:t>YHP1-&gt;ASF1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F3F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HMO1-&gt;MSN4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2D2D2"/>
                    </a:solidFill>
                  </a:tcPr>
                </a:tc>
                <a:tc>
                  <a:txBody>
                    <a:bodyPr/>
                    <a:lstStyle/>
                    <a:p>
                      <a:pPr algn="ctr" fontAlgn="ctr"/>
                      <a:r>
                        <a:rPr lang="en-US" sz="1600" b="0" i="0" u="none" strike="noStrike" dirty="0">
                          <a:solidFill>
                            <a:srgbClr val="000000"/>
                          </a:solidFill>
                          <a:effectLst/>
                          <a:latin typeface="Arial"/>
                        </a:rPr>
                        <a:t>YHP1-&gt;GLN3</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FC8C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2646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E8D8D"/>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HMO1-&gt;TEC1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YHP1-&gt;RDS3</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D6D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8B1B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HMO1-&gt;YOX1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5F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ZAP1-&gt;ACE2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1CDCD"/>
                    </a:solidFill>
                  </a:tcPr>
                </a:tc>
              </a:tr>
              <a:tr h="244835">
                <a:tc>
                  <a:txBody>
                    <a:bodyPr/>
                    <a:lstStyle/>
                    <a:p>
                      <a:pPr algn="ctr" fontAlgn="ctr"/>
                      <a:r>
                        <a:rPr lang="en-US" sz="1600" b="0" i="0" u="none" strike="noStrike" dirty="0">
                          <a:solidFill>
                            <a:srgbClr val="000000"/>
                          </a:solidFill>
                          <a:effectLst/>
                          <a:latin typeface="Arial"/>
                        </a:rPr>
                        <a:t>MCM1-&gt;ACE2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CEC"/>
                    </a:solidFill>
                  </a:tcPr>
                </a:tc>
                <a:tc>
                  <a:txBody>
                    <a:bodyPr/>
                    <a:lstStyle/>
                    <a:p>
                      <a:pPr algn="ctr" fontAlgn="ctr"/>
                      <a:endParaRPr lang="en-US" sz="800" b="0" i="0" u="none" strike="noStrike" dirty="0">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a:endParaRPr>
                    </a:p>
                  </a:txBody>
                  <a:tcPr marL="7403" marR="7403" marT="7403" marB="0" anchor="ctr">
                    <a:lnL>
                      <a:noFill/>
                    </a:lnL>
                    <a:lnR>
                      <a:noFill/>
                    </a:lnR>
                    <a:lnT>
                      <a:noFill/>
                    </a:lnT>
                    <a:lnB>
                      <a:noFill/>
                    </a:lnB>
                  </a:tcPr>
                </a:tc>
              </a:tr>
            </a:tbl>
          </a:graphicData>
        </a:graphic>
      </p:graphicFrame>
      <p:sp>
        <p:nvSpPr>
          <p:cNvPr id="24" name="TextBox 23"/>
          <p:cNvSpPr txBox="1"/>
          <p:nvPr/>
        </p:nvSpPr>
        <p:spPr>
          <a:xfrm>
            <a:off x="563636" y="25958913"/>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63636" y="2771407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70062" y="2872134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39016" y="29734475"/>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nvGrpSpPr>
          <p:cNvPr id="254" name="Group 253"/>
          <p:cNvGrpSpPr/>
          <p:nvPr/>
        </p:nvGrpSpPr>
        <p:grpSpPr>
          <a:xfrm>
            <a:off x="1228163" y="9779741"/>
            <a:ext cx="3801037" cy="3865736"/>
            <a:chOff x="457200" y="1410055"/>
            <a:chExt cx="5143896" cy="5231451"/>
          </a:xfrm>
        </p:grpSpPr>
        <p:grpSp>
          <p:nvGrpSpPr>
            <p:cNvPr id="256" name="Group 255"/>
            <p:cNvGrpSpPr/>
            <p:nvPr/>
          </p:nvGrpSpPr>
          <p:grpSpPr>
            <a:xfrm>
              <a:off x="457200" y="1410055"/>
              <a:ext cx="5143896" cy="5231451"/>
              <a:chOff x="457200" y="1410055"/>
              <a:chExt cx="5143896" cy="5231451"/>
            </a:xfrm>
          </p:grpSpPr>
          <p:pic>
            <p:nvPicPr>
              <p:cNvPr id="257" name="Picture 2"/>
              <p:cNvPicPr>
                <a:picLocks noChangeAspect="1" noChangeArrowheads="1"/>
              </p:cNvPicPr>
              <p:nvPr/>
            </p:nvPicPr>
            <p:blipFill rotWithShape="1">
              <a:blip r:embed="rId23">
                <a:extLst>
                  <a:ext uri="{28A0092B-C50C-407E-A947-70E740481C1C}">
                    <a14:useLocalDpi xmlns:a14="http://schemas.microsoft.com/office/drawing/2010/main" val="0"/>
                  </a:ext>
                </a:extLst>
              </a:blip>
              <a:srcRect l="44902" t="7217" r="33441" b="6125"/>
              <a:stretch/>
            </p:blipFill>
            <p:spPr bwMode="auto">
              <a:xfrm>
                <a:off x="457200" y="1410055"/>
                <a:ext cx="1644846" cy="52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3"/>
              <p:cNvPicPr>
                <a:picLocks noChangeAspect="1" noChangeArrowheads="1"/>
              </p:cNvPicPr>
              <p:nvPr/>
            </p:nvPicPr>
            <p:blipFill>
              <a:blip r:embed="rId24" cstate="print">
                <a:extLst>
                  <a:ext uri="{28A0092B-C50C-407E-A947-70E740481C1C}">
                    <a14:useLocalDpi xmlns:a14="http://schemas.microsoft.com/office/drawing/2010/main" val="0"/>
                  </a:ext>
                </a:extLst>
              </a:blip>
              <a:srcRect l="33333" t="18221" r="16667" b="16702"/>
              <a:stretch>
                <a:fillRect/>
              </a:stretch>
            </p:blipFill>
            <p:spPr bwMode="auto">
              <a:xfrm>
                <a:off x="2590800" y="3103192"/>
                <a:ext cx="2135184" cy="22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 name="Rectangle 258"/>
              <p:cNvSpPr/>
              <p:nvPr/>
            </p:nvSpPr>
            <p:spPr>
              <a:xfrm>
                <a:off x="1325880" y="2590800"/>
                <a:ext cx="274320" cy="2743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Connector 259"/>
              <p:cNvCxnSpPr/>
              <p:nvPr/>
            </p:nvCxnSpPr>
            <p:spPr>
              <a:xfrm>
                <a:off x="1325880" y="2846996"/>
                <a:ext cx="1264920" cy="248034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1715688" y="5330331"/>
                <a:ext cx="3885408" cy="276999"/>
              </a:xfrm>
              <a:prstGeom prst="rect">
                <a:avLst/>
              </a:prstGeom>
              <a:noFill/>
            </p:spPr>
            <p:txBody>
              <a:bodyPr wrap="square" rtlCol="0">
                <a:spAutoFit/>
              </a:bodyPr>
              <a:lstStyle/>
              <a:p>
                <a:pPr algn="ctr"/>
                <a:r>
                  <a:rPr lang="el-GR" sz="1200" i="1" dirty="0" smtClean="0">
                    <a:latin typeface="Arial"/>
                    <a:cs typeface="Arial"/>
                  </a:rPr>
                  <a:t>Δ</a:t>
                </a:r>
                <a:r>
                  <a:rPr lang="en-US" sz="1200" i="1" dirty="0" smtClean="0">
                    <a:latin typeface="Arial"/>
                    <a:cs typeface="Arial"/>
                  </a:rPr>
                  <a:t>yap1</a:t>
                </a:r>
                <a:r>
                  <a:rPr lang="en-US" sz="1200" dirty="0" smtClean="0">
                    <a:latin typeface="Arial"/>
                    <a:cs typeface="Arial"/>
                  </a:rPr>
                  <a:t>, replicate 1, 06/23/15</a:t>
                </a:r>
                <a:endParaRPr lang="en-US" sz="1200" dirty="0"/>
              </a:p>
            </p:txBody>
          </p:sp>
        </p:grpSp>
        <p:cxnSp>
          <p:nvCxnSpPr>
            <p:cNvPr id="255" name="Straight Connector 254"/>
            <p:cNvCxnSpPr/>
            <p:nvPr/>
          </p:nvCxnSpPr>
          <p:spPr>
            <a:xfrm>
              <a:off x="1600200" y="2590800"/>
              <a:ext cx="3125784" cy="512392"/>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1506451" y="24120005"/>
            <a:ext cx="1375383" cy="4679254"/>
            <a:chOff x="11601987" y="25444349"/>
            <a:chExt cx="1375383" cy="4679254"/>
          </a:xfrm>
        </p:grpSpPr>
        <p:pic>
          <p:nvPicPr>
            <p:cNvPr id="25" name="Picture 2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226400"/>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within each network were extracted from GRNmap and normalized to the maximum weight value present within that network.</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4215311" y="30843038"/>
            <a:ext cx="9527932" cy="12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Fit for Individual 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1994606439"/>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40"/>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2972630976"/>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41"/>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endParaRPr lang="en-US" sz="2000" b="1" dirty="0" smtClean="0">
              <a:latin typeface="Arial" panose="020B0604020202020204" pitchFamily="34" charset="0"/>
              <a:cs typeface="Arial" panose="020B0604020202020204" pitchFamily="34" charset="0"/>
            </a:endParaRP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endParaRPr lang="en-US" sz="2000" b="1" dirty="0" smtClean="0">
              <a:latin typeface="Arial" panose="020B0604020202020204" pitchFamily="34" charset="0"/>
              <a:cs typeface="Arial" panose="020B0604020202020204" pitchFamily="34" charset="0"/>
            </a:endParaRP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70610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5687</TotalTime>
  <Words>1610</Words>
  <Application>Microsoft Macintosh PowerPoint</Application>
  <PresentationFormat>Custom</PresentationFormat>
  <Paragraphs>287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Williams</dc:creator>
  <cp:lastModifiedBy>Brandon Klein</cp:lastModifiedBy>
  <cp:revision>578</cp:revision>
  <dcterms:created xsi:type="dcterms:W3CDTF">2015-02-26T23:10:39Z</dcterms:created>
  <dcterms:modified xsi:type="dcterms:W3CDTF">2017-03-16T05:11:53Z</dcterms:modified>
</cp:coreProperties>
</file>